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79" r:id="rId4"/>
    <p:sldId id="312" r:id="rId5"/>
    <p:sldId id="311" r:id="rId6"/>
    <p:sldId id="314" r:id="rId7"/>
    <p:sldId id="313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4" r:id="rId37"/>
    <p:sldId id="345" r:id="rId38"/>
    <p:sldId id="346" r:id="rId39"/>
    <p:sldId id="347" r:id="rId40"/>
    <p:sldId id="348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700"/>
  </p:normalViewPr>
  <p:slideViewPr>
    <p:cSldViewPr snapToGrid="0">
      <p:cViewPr varScale="1">
        <p:scale>
          <a:sx n="128" d="100"/>
          <a:sy n="128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36EBE-05B6-103D-FF64-CC71C78D0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52682D-A18E-0E96-13C3-26163C687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C35E1-B6DB-2F88-A86E-2F43F799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6321A-C882-93CE-7FAE-3CE6BFEC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03C22-5AAC-E64F-0831-1346C1AC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79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BFE19-4580-7160-A8B5-F7E6973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8B5470-07FE-004C-8ED8-92830D3AD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B4722-2F50-CB00-B46F-22950896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DDB1B6-EA31-087E-C41D-44B03C2B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14C834-9257-958B-D92F-B3F2AF80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47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3A8F26-334E-D6A1-1CB8-E50739C1B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6D5C7F-D207-BA18-973F-BFE6E529C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A39CEC-20C2-333A-6F99-B89604D0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74277-446C-5C8C-E89B-8A974F024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030BD-C0DE-B4C6-0D44-7752046F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456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099EE-60DA-DEEF-7A03-CD8A3649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D6C64-616D-2F9E-B516-8F4855F0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0651C-EA16-47FB-78D4-966FE82B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EC2BC-8F54-172A-E92F-B15B91B9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D6CF3-57BF-21CF-F9ED-C6F08DE96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5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9DF1-4911-51FA-37C7-EB1EAA10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54C-3F5E-94AF-F6F3-B2722132F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17F74D-23A4-C650-6BCF-F2EEAA0C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D38E7-75AA-1917-18D2-2420A893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58189F-561D-A8DF-8A14-66D6CAEF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29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E5F0B-7D6C-FFD8-AAA7-E75CB66C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C6A1E-864A-1403-5B57-232096652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219F34-C0A1-8F54-FA6F-8410536DE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055E22-7673-0019-8A58-BC64C0F4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D6D3D8-90E3-CD1B-A399-B313517A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7F6AD-F354-EE2F-4541-0C0D6C90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49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A742B-92AA-8FED-B57F-3A00498F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20C52E-8F8A-5398-1215-7BF16CFB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6615B5-DBD3-F9EE-B1C2-CC3F98C4F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C77BD9-1179-B771-F75F-EAA75C8B3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38D46B-BE9F-C1EB-57BB-FBD0F35D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BD5EA4-E276-E48A-CACB-150C81A4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3EB0D9-839D-8BBF-9C9E-808BBDEF8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50967C-3864-7F80-2A11-FB847196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409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364F3-79B6-06C0-C4E5-3470BF00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B25B26-497F-2E84-8350-61305FCC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949A57-7F03-EE9F-8480-737CB644B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A7B3A7-4B2E-736F-E18C-5513E5CD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337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7ED820-5CB8-ED72-8CF8-BD6AAA2E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5FEC7-E1AF-1CBB-99E7-FBB8A35A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3BCDDA-6284-07B7-A230-3D7A03C0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18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475F2-DA7B-0BB6-FA33-19A96495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674EE-2053-F65B-C40D-EAD3547C5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AC4C39-A2AC-D97B-25B0-8ECFE2156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5345B5-D87F-B4F1-65AB-D75637A0B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F69305-6E60-794A-FD01-FC7F6DDC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110CD6-2318-4C7F-1A68-E5E43CA7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4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134D8-30D9-7618-BF55-74ECFC04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307CEE-50CF-A1EA-C8C6-DE4427969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A6D70-F902-0508-2EB6-1FC89A4F7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20A5F8-BC00-A72F-93FA-1FC93B74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57A1AC-15A5-AEF7-6928-394D7151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D2A7B-D7A0-9DE2-C140-41D0F82A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25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EC0F95-2AEF-EEBD-4CAF-D7D48D48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2D6D57-6C57-61F5-DF29-0EEBD0158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B4020-DB66-5796-66EF-D60ECA4BF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C1970-D9A7-1D49-A1E8-16B5350ED1CE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0006C-65A1-D69F-2ED5-73EDB1CE9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A25CF-C082-9BE2-F5E6-583B900A6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EDFE2-22AC-8448-9ED3-F17F24E601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6346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834F8-D4CB-2399-F158-D81576B9F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4" y="1122363"/>
            <a:ext cx="10232571" cy="2387600"/>
          </a:xfrm>
        </p:spPr>
        <p:txBody>
          <a:bodyPr>
            <a:normAutofit/>
          </a:bodyPr>
          <a:lstStyle/>
          <a:p>
            <a:r>
              <a:rPr kumimoji="1" lang="en-US" altLang="zh-CN" sz="4800" dirty="0"/>
              <a:t>A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Survey on Large Language Model based Autonomous Agents</a:t>
            </a:r>
            <a:endParaRPr kumimoji="1"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E668D89-4CA7-92A6-4686-655E74DA3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施文航</a:t>
            </a:r>
            <a:endParaRPr kumimoji="1" lang="en-US" altLang="zh-CN" dirty="0"/>
          </a:p>
          <a:p>
            <a:r>
              <a:rPr kumimoji="1" lang="en-US" altLang="zh-CN" dirty="0"/>
              <a:t>2024.10.22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82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1.1.2 Memory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操作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1800" dirty="0"/>
              <a:t>读取：用之前成功的行为达到相似的目标。标准：</a:t>
            </a:r>
            <a:r>
              <a:rPr lang="en-US" altLang="zh-CN" sz="1800" dirty="0"/>
              <a:t>recency</a:t>
            </a:r>
            <a:r>
              <a:rPr lang="zh-CN" altLang="en-US" sz="1800" dirty="0"/>
              <a:t>，</a:t>
            </a:r>
            <a:r>
              <a:rPr lang="en-US" altLang="zh-CN" sz="1800" dirty="0"/>
              <a:t>relevance</a:t>
            </a:r>
            <a:r>
              <a:rPr lang="zh-CN" altLang="en-US" sz="1800" dirty="0"/>
              <a:t>，</a:t>
            </a:r>
            <a:r>
              <a:rPr lang="en-US" altLang="zh-CN" sz="1800" dirty="0"/>
              <a:t>importance</a:t>
            </a:r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写入：记忆重复</a:t>
            </a:r>
            <a:r>
              <a:rPr lang="en-US" altLang="zh-CN" sz="1800" dirty="0"/>
              <a:t>--</a:t>
            </a:r>
            <a:r>
              <a:rPr lang="zh-CN" altLang="en-US" sz="1800" dirty="0"/>
              <a:t>压缩</a:t>
            </a:r>
            <a:r>
              <a:rPr lang="en-US" altLang="zh-CN" sz="1800" dirty="0"/>
              <a:t>/</a:t>
            </a:r>
            <a:r>
              <a:rPr lang="zh-CN" altLang="en-US" sz="1800" dirty="0"/>
              <a:t>聚合重复信息；溢出</a:t>
            </a:r>
            <a:r>
              <a:rPr lang="en-US" altLang="zh-CN" sz="1800" dirty="0"/>
              <a:t>--</a:t>
            </a:r>
            <a:r>
              <a:rPr lang="zh-CN" altLang="en-US" sz="1800" dirty="0"/>
              <a:t>用户指令删除记忆，</a:t>
            </a:r>
            <a:r>
              <a:rPr lang="en-US" altLang="zh-CN" sz="1800" dirty="0"/>
              <a:t>FIFO</a:t>
            </a:r>
          </a:p>
          <a:p>
            <a:r>
              <a:rPr lang="zh-CN" altLang="en-US" sz="1800" dirty="0"/>
              <a:t>反思：总结推理出更抽象、复杂和高阶的信息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根据最近记忆生成三个问题 </a:t>
            </a:r>
            <a:r>
              <a:rPr lang="en-US" altLang="zh-CN" sz="2000" dirty="0"/>
              <a:t>2.</a:t>
            </a:r>
            <a:r>
              <a:rPr lang="zh-CN" altLang="en-US" sz="2000" dirty="0"/>
              <a:t>查询记忆获得相关信息 </a:t>
            </a:r>
            <a:r>
              <a:rPr lang="en-US" altLang="zh-CN" sz="2000" dirty="0"/>
              <a:t>3.</a:t>
            </a:r>
            <a:r>
              <a:rPr lang="zh-CN" altLang="en-US" sz="2000" dirty="0"/>
              <a:t>根据信息生成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insights—</a:t>
            </a:r>
            <a:r>
              <a:rPr lang="zh-CN" altLang="en-US" sz="2000" dirty="0"/>
              <a:t>层级结构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35157B-84C4-05B9-EFAE-1CC126DF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1" y="2682214"/>
            <a:ext cx="6496878" cy="5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1.1.2 Memory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操作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1800" dirty="0"/>
              <a:t>读取：用之前成功的行为达到相似的目标。标准：</a:t>
            </a:r>
            <a:r>
              <a:rPr lang="en-US" altLang="zh-CN" sz="1800" dirty="0"/>
              <a:t>recency</a:t>
            </a:r>
            <a:r>
              <a:rPr lang="zh-CN" altLang="en-US" sz="1800" dirty="0"/>
              <a:t>，</a:t>
            </a:r>
            <a:r>
              <a:rPr lang="en-US" altLang="zh-CN" sz="1800" dirty="0"/>
              <a:t>relevance</a:t>
            </a:r>
            <a:r>
              <a:rPr lang="zh-CN" altLang="en-US" sz="1800" dirty="0"/>
              <a:t>，</a:t>
            </a:r>
            <a:r>
              <a:rPr lang="en-US" altLang="zh-CN" sz="1800" dirty="0"/>
              <a:t>importance</a:t>
            </a:r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写入：记忆重复</a:t>
            </a:r>
            <a:r>
              <a:rPr lang="en-US" altLang="zh-CN" sz="1800" dirty="0"/>
              <a:t>--</a:t>
            </a:r>
            <a:r>
              <a:rPr lang="zh-CN" altLang="en-US" sz="1800" dirty="0"/>
              <a:t>压缩</a:t>
            </a:r>
            <a:r>
              <a:rPr lang="en-US" altLang="zh-CN" sz="1800" dirty="0"/>
              <a:t>/</a:t>
            </a:r>
            <a:r>
              <a:rPr lang="zh-CN" altLang="en-US" sz="1800" dirty="0"/>
              <a:t>聚合重复信息；溢出</a:t>
            </a:r>
            <a:r>
              <a:rPr lang="en-US" altLang="zh-CN" sz="1800" dirty="0"/>
              <a:t>--</a:t>
            </a:r>
            <a:r>
              <a:rPr lang="zh-CN" altLang="en-US" sz="1800" dirty="0"/>
              <a:t>用户指令删除记忆，</a:t>
            </a:r>
            <a:r>
              <a:rPr lang="en-US" altLang="zh-CN" sz="1800" dirty="0"/>
              <a:t>FIFO</a:t>
            </a:r>
          </a:p>
          <a:p>
            <a:r>
              <a:rPr lang="zh-CN" altLang="en-US" sz="1800" dirty="0"/>
              <a:t>反思：总结推理出更抽象、复杂和高阶的信息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根据最近记忆生成三个问题 </a:t>
            </a:r>
            <a:r>
              <a:rPr lang="en-US" altLang="zh-CN" sz="2000" dirty="0"/>
              <a:t>2.</a:t>
            </a:r>
            <a:r>
              <a:rPr lang="zh-CN" altLang="en-US" sz="2000" dirty="0"/>
              <a:t>查询记忆获得相关信息 </a:t>
            </a:r>
            <a:r>
              <a:rPr lang="en-US" altLang="zh-CN" sz="2000" dirty="0"/>
              <a:t>3.</a:t>
            </a:r>
            <a:r>
              <a:rPr lang="zh-CN" altLang="en-US" sz="2000" dirty="0"/>
              <a:t>根据信息生成</a:t>
            </a:r>
            <a:r>
              <a:rPr lang="en-US" altLang="zh-CN" sz="2000" dirty="0"/>
              <a:t>5</a:t>
            </a:r>
            <a:r>
              <a:rPr lang="zh-CN" altLang="en-US" sz="2000" dirty="0"/>
              <a:t>个</a:t>
            </a:r>
            <a:r>
              <a:rPr lang="en-US" altLang="zh-CN" sz="2000" dirty="0"/>
              <a:t>insights—</a:t>
            </a:r>
            <a:r>
              <a:rPr lang="zh-CN" altLang="en-US" sz="2000" dirty="0"/>
              <a:t>层级结构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35157B-84C4-05B9-EFAE-1CC126DF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1" y="2682214"/>
            <a:ext cx="6496878" cy="524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CED89C-1B21-7F86-DE2A-F0968227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08" y="1825625"/>
            <a:ext cx="8285922" cy="42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目标：将复杂任务分解成更简单的子任务，让</a:t>
            </a:r>
            <a:r>
              <a:rPr lang="en-US" altLang="zh-CN" sz="2400" dirty="0"/>
              <a:t>agent</a:t>
            </a:r>
            <a:r>
              <a:rPr lang="zh-CN" altLang="en-US" sz="2400" dirty="0"/>
              <a:t>行为更合理、有效、可靠</a:t>
            </a:r>
            <a:endParaRPr lang="en-US" altLang="zh-CN" sz="1800" dirty="0"/>
          </a:p>
          <a:p>
            <a:r>
              <a:rPr lang="zh-CN" altLang="en-US" sz="2400" dirty="0"/>
              <a:t>无反馈</a:t>
            </a:r>
            <a:endParaRPr lang="en-US" altLang="zh-CN" sz="2400" dirty="0"/>
          </a:p>
          <a:p>
            <a:r>
              <a:rPr lang="zh-CN" altLang="en-US" sz="2400" dirty="0"/>
              <a:t>有反馈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8233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（无反馈）单路径推理：最终任务被拆成几个中间步骤。</a:t>
            </a:r>
            <a:r>
              <a:rPr lang="en-US" altLang="zh-CN" sz="2000" dirty="0"/>
              <a:t>Chain of Thought (</a:t>
            </a:r>
            <a:r>
              <a:rPr lang="en-US" altLang="zh-CN" sz="2000" dirty="0" err="1"/>
              <a:t>CoT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1800" dirty="0"/>
              <a:t>Few-shot</a:t>
            </a:r>
            <a:r>
              <a:rPr lang="zh-CN" altLang="en-US" sz="1800" dirty="0"/>
              <a:t>：提供示例启发</a:t>
            </a:r>
            <a:r>
              <a:rPr lang="en-US" altLang="zh-CN" sz="1800" dirty="0"/>
              <a:t>LLM</a:t>
            </a:r>
            <a:r>
              <a:rPr lang="zh-CN" altLang="en-US" sz="1800" dirty="0"/>
              <a:t>用一步一步的方式规划、行为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Zero-shot</a:t>
            </a:r>
            <a:r>
              <a:rPr lang="zh-CN" altLang="en-US" sz="1800" dirty="0"/>
              <a:t>：“让我们一步一步思考”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err="1"/>
              <a:t>HuggingGPT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1.</a:t>
            </a:r>
            <a:r>
              <a:rPr lang="zh-CN" altLang="en-US" sz="1800" dirty="0"/>
              <a:t>把一个任务拆成多个子目标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用</a:t>
            </a:r>
            <a:r>
              <a:rPr lang="en-US" altLang="zh-CN" sz="1800" dirty="0" err="1"/>
              <a:t>HuggingFace</a:t>
            </a:r>
            <a:r>
              <a:rPr lang="zh-CN" altLang="en-US" sz="1800" dirty="0"/>
              <a:t>模型解决不同目标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3.</a:t>
            </a:r>
            <a:r>
              <a:rPr lang="zh-CN" altLang="en-US" sz="1800" dirty="0"/>
              <a:t>总结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（访问</a:t>
            </a:r>
            <a:r>
              <a:rPr lang="en-US" altLang="zh-CN" sz="1800" dirty="0"/>
              <a:t>LLM</a:t>
            </a:r>
            <a:r>
              <a:rPr lang="zh-CN" altLang="en-US" sz="1800" dirty="0"/>
              <a:t>多次）</a:t>
            </a:r>
            <a:endParaRPr lang="en-US" altLang="zh-CN" sz="1800" dirty="0"/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2E90B8-9C40-5F90-6545-77F85162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149" y="3538331"/>
            <a:ext cx="7495078" cy="3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6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（无返回）多路径推理：树状结构，每个步骤都有多个后续步骤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800" dirty="0"/>
              <a:t>Self-consistent </a:t>
            </a:r>
            <a:r>
              <a:rPr lang="en-US" altLang="zh-CN" sz="1800" dirty="0" err="1"/>
              <a:t>CoT</a:t>
            </a:r>
            <a:r>
              <a:rPr lang="zh-CN" altLang="en-US" sz="1800" dirty="0"/>
              <a:t>：多次</a:t>
            </a:r>
            <a:r>
              <a:rPr lang="en-US" altLang="zh-CN" sz="1800" dirty="0" err="1"/>
              <a:t>CoT</a:t>
            </a:r>
            <a:r>
              <a:rPr lang="zh-CN" altLang="en-US" sz="1800" dirty="0"/>
              <a:t>生成多个推理路径和答案，</a:t>
            </a:r>
            <a:r>
              <a:rPr lang="en-US" altLang="zh-CN" sz="1800" dirty="0"/>
              <a:t>max-vote</a:t>
            </a:r>
          </a:p>
          <a:p>
            <a:pPr marL="0" indent="0">
              <a:buNone/>
            </a:pPr>
            <a:r>
              <a:rPr lang="en-US" altLang="zh-CN" sz="1800" dirty="0"/>
              <a:t>Tree of Thoughts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GoT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AoT</a:t>
            </a:r>
            <a:r>
              <a:rPr lang="zh-CN" altLang="en-US" sz="1800" dirty="0"/>
              <a:t>，</a:t>
            </a:r>
            <a:r>
              <a:rPr lang="en-US" altLang="zh-CN" sz="1800" dirty="0"/>
              <a:t>MCTS</a:t>
            </a:r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26B8EF-B27B-8036-6B4F-2E14EA5D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287280"/>
            <a:ext cx="9220200" cy="34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9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（无反馈）外部规划器：针对领域特定问题</a:t>
            </a:r>
            <a:endParaRPr lang="en-US" altLang="zh-CN" sz="2000" dirty="0"/>
          </a:p>
          <a:p>
            <a:pPr marL="0" indent="0">
              <a:buNone/>
            </a:pPr>
            <a:r>
              <a:rPr lang="en" altLang="zh-CN" sz="2000" dirty="0"/>
              <a:t>LLM</a:t>
            </a:r>
            <a:r>
              <a:rPr lang="en-US" altLang="zh-CN" sz="2000" dirty="0"/>
              <a:t>+P/DP: </a:t>
            </a:r>
            <a:r>
              <a:rPr lang="zh-CN" altLang="en-US" sz="2000" dirty="0"/>
              <a:t>把任务描述等转为</a:t>
            </a:r>
            <a:r>
              <a:rPr lang="en-US" altLang="zh-CN" sz="2000" dirty="0"/>
              <a:t>Planning Domain Definition Language </a:t>
            </a:r>
            <a:r>
              <a:rPr lang="zh-CN" altLang="en-US" sz="2000" dirty="0"/>
              <a:t>，用外部规划器，结果转回自然语言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2699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有反馈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从头到尾生成完美的规划是困难的，因为要考虑很多前提条件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计划的执行会碰到无法预测的变化。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人类会根据外部反馈，迭代地制定、修改计划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0313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52B85-19CC-6BED-29A3-E741A1535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2838915"/>
            <a:ext cx="9296399" cy="40190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环境反馈</a:t>
            </a:r>
            <a:endParaRPr lang="en-US" altLang="zh-CN" sz="2000" dirty="0"/>
          </a:p>
          <a:p>
            <a:pPr marL="0" indent="0">
              <a:buNone/>
            </a:pPr>
            <a:r>
              <a:rPr kumimoji="1" lang="en-US" altLang="zh-CN" sz="1800" dirty="0" err="1"/>
              <a:t>ReAct</a:t>
            </a:r>
            <a:r>
              <a:rPr kumimoji="1" lang="zh-CN" altLang="en-US" sz="1800" dirty="0"/>
              <a:t>：</a:t>
            </a:r>
            <a:r>
              <a:rPr kumimoji="1" lang="en-US" altLang="zh-CN" sz="1800" dirty="0"/>
              <a:t>Thought-Act-Observation</a:t>
            </a:r>
          </a:p>
          <a:p>
            <a:pPr marL="0" indent="0">
              <a:buNone/>
            </a:pPr>
            <a:r>
              <a:rPr kumimoji="1" lang="en-US" altLang="zh-CN" sz="1800" dirty="0"/>
              <a:t>Thought</a:t>
            </a:r>
            <a:r>
              <a:rPr kumimoji="1" lang="zh-CN" altLang="en-US" sz="1800" dirty="0"/>
              <a:t>做高阶推理和规划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Act</a:t>
            </a:r>
            <a:r>
              <a:rPr kumimoji="1" lang="zh-CN" altLang="en-US" sz="1800" dirty="0"/>
              <a:t>行动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Ob</a:t>
            </a:r>
            <a:r>
              <a:rPr kumimoji="1" lang="zh-CN" altLang="en-US" sz="1800" dirty="0"/>
              <a:t>：获取外部反馈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13098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环境反馈</a:t>
            </a:r>
            <a:endParaRPr lang="en-US" altLang="zh-CN" sz="2000" dirty="0"/>
          </a:p>
          <a:p>
            <a:pPr marL="0" indent="0">
              <a:buNone/>
            </a:pPr>
            <a:r>
              <a:rPr kumimoji="1" lang="en-US" altLang="zh-CN" sz="1800" dirty="0"/>
              <a:t>Voyager</a:t>
            </a:r>
            <a:r>
              <a:rPr kumimoji="1" lang="zh-CN" altLang="en-US" sz="1800" dirty="0"/>
              <a:t>：代码执行的中间进展，执行错误，自校验结果</a:t>
            </a:r>
            <a:endParaRPr kumimoji="1" lang="en-US" altLang="zh-CN" sz="1800" dirty="0"/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41936-06D9-FA77-24D0-30A409D1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15" y="2624486"/>
            <a:ext cx="6349449" cy="41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6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人类反馈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" sz="2000" dirty="0"/>
              <a:t>和</a:t>
            </a:r>
            <a:r>
              <a:rPr lang="zh-CN" altLang="en-US" sz="2000" dirty="0"/>
              <a:t>人类价值观和偏好对齐，解决幻觉问题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221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LLM-based Autonomous Agents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特点</a:t>
            </a:r>
            <a:endParaRPr lang="en-US" altLang="zh-CN" sz="2000" dirty="0"/>
          </a:p>
          <a:p>
            <a:r>
              <a:rPr lang="zh-CN" altLang="en-US" sz="2000" dirty="0"/>
              <a:t>掌握大量世界知识</a:t>
            </a:r>
            <a:r>
              <a:rPr lang="en-US" altLang="zh-CN" sz="2000" dirty="0"/>
              <a:t>—</a:t>
            </a:r>
            <a:r>
              <a:rPr lang="zh-CN" altLang="en-US" sz="2000" dirty="0"/>
              <a:t>无需训练可解决复杂的任务</a:t>
            </a:r>
            <a:endParaRPr lang="en-US" altLang="zh-CN" sz="2000" dirty="0"/>
          </a:p>
          <a:p>
            <a:r>
              <a:rPr lang="zh-CN" altLang="en-US" sz="2000" dirty="0"/>
              <a:t>人类能用自然语言接口进行交互</a:t>
            </a:r>
            <a:r>
              <a:rPr lang="en-US" altLang="zh-CN" sz="2000" dirty="0"/>
              <a:t>—</a:t>
            </a:r>
            <a:r>
              <a:rPr lang="zh-CN" altLang="en-US" sz="2000" dirty="0"/>
              <a:t>灵活、可解释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目标：让</a:t>
            </a:r>
            <a:r>
              <a:rPr lang="en-US" altLang="zh-CN" sz="2000" dirty="0"/>
              <a:t>LLM</a:t>
            </a:r>
            <a:r>
              <a:rPr lang="zh-CN" altLang="en-US" sz="2000" dirty="0"/>
              <a:t>具有人类的能力，比如记忆、规划，让</a:t>
            </a:r>
            <a:r>
              <a:rPr lang="en-US" altLang="zh-CN" sz="2000" dirty="0"/>
              <a:t>LLM</a:t>
            </a:r>
            <a:r>
              <a:rPr lang="zh-CN" altLang="en-US" sz="2000" dirty="0"/>
              <a:t>像人类一样行动并且高效完成不同任务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0990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107302-3620-2AA2-A124-A6C4F68BA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71" y="2806022"/>
            <a:ext cx="4545773" cy="39886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Planning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模型反馈</a:t>
            </a:r>
            <a:endParaRPr lang="en-US" altLang="zh-CN" sz="2000" dirty="0"/>
          </a:p>
          <a:p>
            <a:r>
              <a:rPr lang="en" altLang="zh-CN" sz="2000" dirty="0"/>
              <a:t>Self-Refine</a:t>
            </a:r>
            <a:r>
              <a:rPr lang="zh-CN" altLang="en-US" sz="2000" dirty="0"/>
              <a:t>：</a:t>
            </a:r>
            <a:r>
              <a:rPr lang="en-US" altLang="zh-CN" sz="2000" dirty="0"/>
              <a:t>1.</a:t>
            </a:r>
            <a:r>
              <a:rPr lang="zh-CN" altLang="en-US" sz="2000" dirty="0"/>
              <a:t>生成输出 </a:t>
            </a:r>
            <a:r>
              <a:rPr lang="en-US" altLang="zh-CN" sz="2000" dirty="0"/>
              <a:t>2.LLM</a:t>
            </a:r>
            <a:r>
              <a:rPr lang="zh-CN" altLang="en-US" sz="2000" dirty="0"/>
              <a:t>提供反馈和改进意见 </a:t>
            </a:r>
            <a:r>
              <a:rPr lang="en-US" altLang="zh-CN" sz="2000" dirty="0"/>
              <a:t>3.</a:t>
            </a:r>
            <a:r>
              <a:rPr lang="zh-CN" altLang="en-US" sz="2000" dirty="0"/>
              <a:t>改进输出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 err="1"/>
              <a:t>Reflexion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基于记忆做出行为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对整个行为路径评测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让</a:t>
            </a:r>
            <a:r>
              <a:rPr lang="en-US" altLang="zh-CN" sz="2000" dirty="0"/>
              <a:t>LLM</a:t>
            </a:r>
            <a:r>
              <a:rPr lang="zh-CN" altLang="en-US" sz="2000" dirty="0"/>
              <a:t>提供细节的口语化的反馈</a:t>
            </a: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49BD2C-91E7-7FDF-7B57-DF9ADE898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96" y="1452331"/>
            <a:ext cx="3266661" cy="12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把</a:t>
            </a:r>
            <a:r>
              <a:rPr lang="en-US" altLang="zh-CN" sz="2000" dirty="0"/>
              <a:t>agent</a:t>
            </a:r>
            <a:r>
              <a:rPr lang="zh-CN" altLang="en-US" sz="2000" dirty="0"/>
              <a:t>的决策转为具体的输出</a:t>
            </a:r>
            <a:endParaRPr lang="en-US" altLang="zh-CN" sz="2000" dirty="0"/>
          </a:p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  <a:r>
              <a:rPr lang="zh-CN" altLang="en-US" sz="2000" dirty="0"/>
              <a:t>：期望产出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Action Production</a:t>
            </a:r>
            <a:r>
              <a:rPr lang="zh-CN" altLang="en-US" sz="2000" dirty="0"/>
              <a:t>：如何产生</a:t>
            </a:r>
            <a:r>
              <a:rPr lang="en-US" altLang="zh-CN" sz="2000" dirty="0"/>
              <a:t>action</a:t>
            </a:r>
          </a:p>
          <a:p>
            <a:pPr marL="0" indent="0">
              <a:buNone/>
            </a:pPr>
            <a:r>
              <a:rPr lang="en-US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Space</a:t>
            </a:r>
            <a:r>
              <a:rPr lang="zh-CN" altLang="en-US" sz="2000" dirty="0"/>
              <a:t>：可行的</a:t>
            </a:r>
            <a:r>
              <a:rPr lang="en-US" altLang="zh-CN" sz="2000" dirty="0"/>
              <a:t>action</a:t>
            </a:r>
          </a:p>
          <a:p>
            <a:pPr marL="0" indent="0">
              <a:buNone/>
            </a:pPr>
            <a:r>
              <a:rPr lang="en-US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impact</a:t>
            </a:r>
            <a:r>
              <a:rPr lang="zh-CN" altLang="en-US" sz="2000" dirty="0"/>
              <a:t>：</a:t>
            </a:r>
            <a:r>
              <a:rPr lang="en-US" altLang="zh-CN" sz="2000" dirty="0"/>
              <a:t>action</a:t>
            </a:r>
            <a:r>
              <a:rPr lang="zh-CN" altLang="en-US" sz="2000" dirty="0"/>
              <a:t>的结果</a:t>
            </a:r>
            <a:endParaRPr lang="en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F846ED-F485-6BEC-D96B-89D988D0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974" y="676951"/>
            <a:ext cx="3473174" cy="55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3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Target</a:t>
            </a:r>
          </a:p>
          <a:p>
            <a:r>
              <a:rPr lang="zh-CN" altLang="en-US" sz="2000" b="1" dirty="0"/>
              <a:t>完成任务</a:t>
            </a:r>
            <a:r>
              <a:rPr lang="zh-CN" altLang="en-US" sz="2000" dirty="0"/>
              <a:t>：定义好的目标，比如软件开发实现一个函数</a:t>
            </a:r>
            <a:endParaRPr lang="en-US" altLang="zh-CN" sz="2000" dirty="0"/>
          </a:p>
          <a:p>
            <a:r>
              <a:rPr lang="zh-CN" altLang="en-US" sz="2000" b="1" dirty="0"/>
              <a:t>交流</a:t>
            </a:r>
            <a:r>
              <a:rPr lang="zh-CN" altLang="en-US" sz="2000" dirty="0"/>
              <a:t>：和其他</a:t>
            </a:r>
            <a:r>
              <a:rPr lang="en-US" altLang="zh-CN" sz="2000" dirty="0"/>
              <a:t>agent/</a:t>
            </a:r>
            <a:r>
              <a:rPr lang="zh-CN" altLang="en-US" sz="2000" dirty="0"/>
              <a:t>人类进行信息共享和合作</a:t>
            </a:r>
            <a:endParaRPr lang="en-US" altLang="zh-CN" sz="2000" dirty="0"/>
          </a:p>
          <a:p>
            <a:r>
              <a:rPr lang="zh-CN" altLang="en-US" sz="2000" b="1" dirty="0"/>
              <a:t>环境探索</a:t>
            </a:r>
            <a:r>
              <a:rPr lang="zh-CN" altLang="en-US" sz="2000" dirty="0"/>
              <a:t>：拓展认知，在探索和利用中找平衡</a:t>
            </a:r>
            <a:endParaRPr lang="en-US" altLang="zh-CN" sz="2000" dirty="0"/>
          </a:p>
          <a:p>
            <a:pPr marL="0" indent="0">
              <a:buNone/>
            </a:pPr>
            <a:r>
              <a:rPr lang="en" altLang="zh-CN" sz="2000" dirty="0"/>
              <a:t>Voyager</a:t>
            </a:r>
            <a:r>
              <a:rPr lang="zh-CN" altLang="en" sz="2000" dirty="0"/>
              <a:t>不断</a:t>
            </a:r>
            <a:r>
              <a:rPr lang="zh-CN" altLang="en-US" sz="2000" dirty="0"/>
              <a:t>探索未知技巧，改善技巧执行代码基于环境的反馈</a:t>
            </a: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CB6894-99DF-3A90-871A-95A45E2F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2" y="3788555"/>
            <a:ext cx="6983896" cy="30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0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Production</a:t>
            </a:r>
          </a:p>
          <a:p>
            <a:pPr marL="0" indent="0">
              <a:buNone/>
            </a:pPr>
            <a:r>
              <a:rPr lang="zh-CN" altLang="en-US" sz="2000" dirty="0"/>
              <a:t>通过 </a:t>
            </a:r>
            <a:r>
              <a:rPr lang="zh-CN" altLang="en-US" sz="2000" b="1" dirty="0"/>
              <a:t>记忆的重新收集</a:t>
            </a:r>
            <a:r>
              <a:rPr lang="zh-CN" altLang="en-US" sz="2000" dirty="0"/>
              <a:t>：根据当前任务抽取相关记忆，共同作为</a:t>
            </a:r>
            <a:r>
              <a:rPr lang="en-US" altLang="zh-CN" sz="2000" dirty="0"/>
              <a:t>prompt</a:t>
            </a:r>
          </a:p>
          <a:p>
            <a:pPr marL="0" indent="0">
              <a:buNone/>
            </a:pPr>
            <a:r>
              <a:rPr lang="zh-CN" altLang="en-US" sz="2000" dirty="0"/>
              <a:t>抽取个人的经历，或者和别人的对话记忆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EBC2AC-9093-8B7B-5362-BD617341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3170961"/>
            <a:ext cx="6795052" cy="36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Production</a:t>
            </a:r>
          </a:p>
          <a:p>
            <a:pPr marL="0" indent="0">
              <a:buNone/>
            </a:pPr>
            <a:r>
              <a:rPr lang="zh-CN" altLang="en-US" sz="2000" dirty="0"/>
              <a:t>通过 </a:t>
            </a:r>
            <a:r>
              <a:rPr lang="zh-CN" altLang="en-US" sz="2000" b="1" dirty="0"/>
              <a:t>计划跟随</a:t>
            </a:r>
            <a:r>
              <a:rPr lang="zh-CN" altLang="en-US" sz="2000" dirty="0"/>
              <a:t>：先做好整体计划，拆成任务为子任务，再为完成每个子任务做出行动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8310A7-D79B-9E88-551C-824F3B36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78" y="2586078"/>
            <a:ext cx="5085522" cy="420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45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Space</a:t>
            </a:r>
          </a:p>
          <a:p>
            <a:pPr marL="0" indent="0">
              <a:buNone/>
            </a:pPr>
            <a:r>
              <a:rPr lang="zh-CN" altLang="en-US" sz="2000" b="1" dirty="0"/>
              <a:t>外部工具</a:t>
            </a:r>
            <a:endParaRPr lang="en-US" altLang="zh-CN" sz="2000" b="1" dirty="0"/>
          </a:p>
          <a:p>
            <a:r>
              <a:rPr lang="en-US" altLang="zh-CN" sz="2000" dirty="0"/>
              <a:t>API</a:t>
            </a:r>
            <a:r>
              <a:rPr lang="zh-CN" altLang="en-US" sz="2000" dirty="0"/>
              <a:t>：模型接口；外部网页；</a:t>
            </a:r>
            <a:r>
              <a:rPr lang="en-US" altLang="zh-CN" sz="2000" dirty="0"/>
              <a:t>Python</a:t>
            </a:r>
            <a:r>
              <a:rPr lang="zh-CN" altLang="en-US" sz="2000" dirty="0"/>
              <a:t>解释器；</a:t>
            </a:r>
            <a:r>
              <a:rPr lang="en-US" altLang="zh-CN" sz="2000" dirty="0" err="1"/>
              <a:t>LaTEX</a:t>
            </a:r>
            <a:r>
              <a:rPr lang="zh-CN" altLang="en-US" sz="2000" dirty="0"/>
              <a:t>编译器</a:t>
            </a:r>
            <a:r>
              <a:rPr lang="en-US" altLang="zh-CN" sz="2000" dirty="0"/>
              <a:t>...</a:t>
            </a:r>
          </a:p>
          <a:p>
            <a:r>
              <a:rPr lang="zh-CN" altLang="en-US" sz="2000" dirty="0"/>
              <a:t>数据库</a:t>
            </a:r>
            <a:r>
              <a:rPr lang="en-US" altLang="zh-CN" sz="2000" dirty="0"/>
              <a:t>/</a:t>
            </a:r>
            <a:r>
              <a:rPr lang="zh-CN" altLang="en-US" sz="2000" dirty="0"/>
              <a:t>知识库</a:t>
            </a:r>
            <a:endParaRPr lang="en-US" altLang="zh-CN" sz="2000" dirty="0"/>
          </a:p>
          <a:p>
            <a:r>
              <a:rPr lang="zh-CN" altLang="en-US" sz="2000" dirty="0"/>
              <a:t>外部模型：相比于</a:t>
            </a:r>
            <a:r>
              <a:rPr lang="en-US" altLang="zh-CN" sz="2000" dirty="0"/>
              <a:t>API</a:t>
            </a:r>
            <a:r>
              <a:rPr lang="zh-CN" altLang="en-US" sz="2000" dirty="0"/>
              <a:t>，模型更复杂</a:t>
            </a:r>
            <a:r>
              <a:rPr lang="en-US" altLang="zh-CN" sz="2000" dirty="0"/>
              <a:t>—</a:t>
            </a:r>
            <a:r>
              <a:rPr lang="zh-CN" altLang="en-US" sz="2000" dirty="0"/>
              <a:t>专门训练，多个模型负责不同分工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内部知识</a:t>
            </a:r>
            <a:endParaRPr lang="en-US" altLang="zh-CN" sz="2000" b="1" dirty="0"/>
          </a:p>
          <a:p>
            <a:r>
              <a:rPr lang="zh-CN" altLang="en-US" sz="2000" dirty="0"/>
              <a:t>规划能力：拆分复杂任务为子任务</a:t>
            </a:r>
            <a:endParaRPr lang="en-US" altLang="zh-CN" sz="2000" dirty="0"/>
          </a:p>
          <a:p>
            <a:r>
              <a:rPr lang="zh-CN" altLang="en-US" sz="2000" dirty="0"/>
              <a:t>对话能力：和其他</a:t>
            </a:r>
            <a:r>
              <a:rPr lang="en-US" altLang="zh-CN" sz="2000" dirty="0"/>
              <a:t>agent</a:t>
            </a:r>
            <a:r>
              <a:rPr lang="zh-CN" altLang="en-US" sz="2000" dirty="0"/>
              <a:t>、人对话，获取反馈</a:t>
            </a:r>
            <a:endParaRPr lang="en-US" altLang="zh-CN" sz="2000" dirty="0"/>
          </a:p>
          <a:p>
            <a:r>
              <a:rPr lang="zh-CN" altLang="en-US" sz="2000" dirty="0"/>
              <a:t>常识理解能力：模拟人类日常生活，做出类人的判断（斯坦福小镇）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760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1.1.3 Action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CN" sz="2000" dirty="0"/>
              <a:t>Action</a:t>
            </a:r>
            <a:r>
              <a:rPr lang="zh-CN" altLang="en-US" sz="2000" dirty="0"/>
              <a:t> </a:t>
            </a:r>
            <a:r>
              <a:rPr lang="en-US" altLang="zh-CN" sz="2000" dirty="0"/>
              <a:t>Impact</a:t>
            </a:r>
          </a:p>
          <a:p>
            <a:pPr marL="0" indent="0">
              <a:buNone/>
            </a:pPr>
            <a:r>
              <a:rPr lang="zh-CN" altLang="en-US" sz="2000" b="1" dirty="0"/>
              <a:t>外部工具</a:t>
            </a:r>
            <a:endParaRPr lang="en-US" altLang="zh-CN" sz="2000" b="1" dirty="0"/>
          </a:p>
          <a:p>
            <a:r>
              <a:rPr lang="zh-CN" altLang="en-US" sz="2000" dirty="0"/>
              <a:t>改变自身状态：更新记忆，形成新计划，获取新知识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改变环境：移动位置，收集物品，构造建筑</a:t>
            </a:r>
            <a:endParaRPr lang="en-US" altLang="zh-CN" sz="2000" dirty="0"/>
          </a:p>
          <a:p>
            <a:r>
              <a:rPr lang="zh-CN" altLang="en-US" sz="2000" dirty="0"/>
              <a:t>触发新行为：收集资源</a:t>
            </a:r>
            <a:r>
              <a:rPr lang="en-US" altLang="zh-CN" sz="2000" dirty="0"/>
              <a:t>-&gt;</a:t>
            </a:r>
            <a:r>
              <a:rPr lang="zh-CN" altLang="en-US" sz="2000" dirty="0"/>
              <a:t>构造建筑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CB936A-572C-1058-A483-4725E01A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768" y="3557610"/>
            <a:ext cx="2859433" cy="30702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606FF-9983-BAA5-DB18-028C1127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080" y="908187"/>
            <a:ext cx="2313876" cy="26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 Agent Capability Acquisition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设计</a:t>
            </a:r>
            <a:r>
              <a:rPr lang="en-US" altLang="zh-CN" sz="2000" dirty="0"/>
              <a:t>Agent</a:t>
            </a:r>
            <a:r>
              <a:rPr lang="zh-CN" altLang="en-US" sz="2000" dirty="0"/>
              <a:t>的结构来启发能力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获取任务特定的能力、技巧、经验</a:t>
            </a:r>
            <a:endParaRPr lang="en-US" altLang="zh-CN" sz="2000" dirty="0"/>
          </a:p>
          <a:p>
            <a:r>
              <a:rPr lang="zh-CN" altLang="en-US" sz="2000" dirty="0"/>
              <a:t>微调</a:t>
            </a:r>
            <a:endParaRPr lang="en-US" altLang="zh-CN" sz="2000" dirty="0"/>
          </a:p>
          <a:p>
            <a:r>
              <a:rPr lang="zh-CN" altLang="en-US" sz="2000" dirty="0"/>
              <a:t>不微调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39602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 Fine-tuning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人类标注数据集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dirty="0"/>
              <a:t>人类价值观和偏好对齐；电商网站上行为；教育</a:t>
            </a:r>
            <a:r>
              <a:rPr lang="en-US" altLang="zh-CN" sz="2000" dirty="0"/>
              <a:t>—</a:t>
            </a:r>
            <a:r>
              <a:rPr lang="zh-CN" altLang="en-US" sz="2000" dirty="0"/>
              <a:t>开放域问答，论文评估，苏格拉底教学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/>
              <a:t>LLM</a:t>
            </a:r>
            <a:r>
              <a:rPr lang="zh-CN" altLang="en-US" sz="2000" b="1" dirty="0"/>
              <a:t>生成数据集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dirty="0"/>
              <a:t>提供可调用的</a:t>
            </a:r>
            <a:r>
              <a:rPr lang="en-US" altLang="zh-CN" sz="2000" dirty="0"/>
              <a:t>API</a:t>
            </a:r>
            <a:r>
              <a:rPr lang="zh-CN" altLang="en-US" sz="2000" dirty="0"/>
              <a:t>，让</a:t>
            </a:r>
            <a:r>
              <a:rPr lang="en-US" altLang="zh-CN" sz="2000" dirty="0" err="1"/>
              <a:t>ChatGPT</a:t>
            </a:r>
            <a:r>
              <a:rPr lang="zh-CN" altLang="en-US" sz="2000" dirty="0"/>
              <a:t>生成调用指令。。。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b="1" dirty="0"/>
              <a:t>真实世界数据集</a:t>
            </a:r>
            <a:endParaRPr lang="en-US" altLang="zh-CN" sz="2000" b="1" dirty="0"/>
          </a:p>
          <a:p>
            <a:pPr marL="0" indent="0">
              <a:buNone/>
            </a:pPr>
            <a:r>
              <a:rPr lang="zh-CN" altLang="en-US" sz="2000" dirty="0"/>
              <a:t>用真实网页构造任务；</a:t>
            </a:r>
            <a:r>
              <a:rPr lang="en-US" altLang="zh-CN" sz="2000" dirty="0"/>
              <a:t>text-to-SQL</a:t>
            </a:r>
          </a:p>
        </p:txBody>
      </p:sp>
    </p:spTree>
    <p:extLst>
      <p:ext uri="{BB962C8B-B14F-4D97-AF65-F5344CB8AC3E}">
        <p14:creationId xmlns:p14="http://schemas.microsoft.com/office/powerpoint/2010/main" val="3151570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without Fine-tuning</a:t>
            </a:r>
            <a:endParaRPr kumimoji="1"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AB754E0-05C3-CF26-D4E3-64B5D2916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0" y="1883742"/>
            <a:ext cx="10121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4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" sz="3600" dirty="0"/>
              <a:t>目录</a:t>
            </a:r>
            <a:endParaRPr kumimoji="1"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1E0DC-53D6-D818-5CB5-38000B53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LLM-based Autonomous Agent Construction</a:t>
            </a:r>
          </a:p>
          <a:p>
            <a:r>
              <a:rPr lang="en-US" altLang="zh-CN" sz="2000" dirty="0"/>
              <a:t>Agent Architecture Design</a:t>
            </a:r>
          </a:p>
          <a:p>
            <a:r>
              <a:rPr lang="en-US" altLang="zh-CN" sz="2000" dirty="0"/>
              <a:t>Agent Capability Acquisition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LLM-based Autonomous Agent Application</a:t>
            </a:r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LLM-based Autonomous Agent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14423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without Fine-tuning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提示词工程</a:t>
            </a:r>
            <a:r>
              <a:rPr lang="en-US" altLang="zh-CN" sz="2000" b="1" dirty="0"/>
              <a:t> (Prompt Engineering)</a:t>
            </a:r>
          </a:p>
          <a:p>
            <a:pPr marL="0" indent="0">
              <a:buNone/>
            </a:pPr>
            <a:r>
              <a:rPr lang="zh-CN" altLang="en-US" sz="2000" dirty="0"/>
              <a:t>用自然语言描述想要的能力，写入</a:t>
            </a:r>
            <a:r>
              <a:rPr lang="en-US" altLang="zh-CN" sz="2000" dirty="0"/>
              <a:t>prompt</a:t>
            </a:r>
            <a:r>
              <a:rPr lang="zh-CN" altLang="en-US" sz="2000" dirty="0"/>
              <a:t>中：</a:t>
            </a:r>
            <a:endParaRPr lang="en-US" altLang="zh-CN" sz="2000" dirty="0"/>
          </a:p>
          <a:p>
            <a:r>
              <a:rPr lang="en-US" altLang="zh-CN" sz="2000" dirty="0" err="1"/>
              <a:t>CoT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CoT</a:t>
            </a:r>
            <a:r>
              <a:rPr lang="en-US" altLang="zh-CN" sz="2000" dirty="0"/>
              <a:t>-SC/</a:t>
            </a:r>
            <a:r>
              <a:rPr lang="en-US" altLang="zh-CN" sz="2000" dirty="0" err="1"/>
              <a:t>ToT</a:t>
            </a:r>
            <a:endParaRPr lang="en-US" altLang="zh-CN" sz="2000" dirty="0"/>
          </a:p>
          <a:p>
            <a:r>
              <a:rPr lang="zh-CN" altLang="en-US" sz="2000" dirty="0"/>
              <a:t>社会实验，加入自我认知，心理状态</a:t>
            </a:r>
            <a:endParaRPr lang="en-US" altLang="zh-CN" sz="2000" dirty="0"/>
          </a:p>
          <a:p>
            <a:r>
              <a:rPr lang="zh-CN" altLang="en-US" sz="2000" dirty="0"/>
              <a:t>加入反思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9400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without Fine-tuning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机理工程</a:t>
            </a:r>
            <a:r>
              <a:rPr lang="en-US" altLang="zh-CN" sz="2000" b="1" dirty="0"/>
              <a:t> (Mechanism Engineering)</a:t>
            </a:r>
          </a:p>
          <a:p>
            <a:pPr marL="0" indent="0">
              <a:buNone/>
            </a:pPr>
            <a:r>
              <a:rPr lang="en-US" altLang="zh-CN" sz="2000" b="1" dirty="0"/>
              <a:t>Trial-and-error</a:t>
            </a:r>
          </a:p>
          <a:p>
            <a:pPr marL="0" indent="0">
              <a:buNone/>
            </a:pPr>
            <a:r>
              <a:rPr lang="zh-CN" altLang="en-US" sz="2000" dirty="0"/>
              <a:t>行动</a:t>
            </a:r>
            <a:r>
              <a:rPr lang="en-US" altLang="zh-CN" sz="2000" dirty="0"/>
              <a:t>-&gt;</a:t>
            </a:r>
            <a:r>
              <a:rPr lang="zh-CN" altLang="en-US" sz="2000" dirty="0"/>
              <a:t>评判行动</a:t>
            </a:r>
            <a:r>
              <a:rPr lang="en-US" altLang="zh-CN" sz="2000" dirty="0"/>
              <a:t>-&gt;</a:t>
            </a:r>
            <a:r>
              <a:rPr lang="zh-CN" altLang="en-US" sz="2000" dirty="0"/>
              <a:t>如果不满意，下一步行动会结合反馈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RAH</a:t>
            </a:r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模拟人类作出回应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和真实人类反应比较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反应有差异，报告失败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4.</a:t>
            </a:r>
            <a:r>
              <a:rPr lang="zh-CN" altLang="en-US" sz="2000" dirty="0"/>
              <a:t>下一步行为结合失败信息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31193E-29EF-F936-64D9-57C86771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25" y="3429000"/>
            <a:ext cx="7912999" cy="33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7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without Fine-tuning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机理工程</a:t>
            </a:r>
            <a:r>
              <a:rPr lang="en-US" altLang="zh-CN" sz="2000" b="1" dirty="0"/>
              <a:t> (Mechanism Engineering)</a:t>
            </a:r>
          </a:p>
          <a:p>
            <a:pPr marL="0" indent="0">
              <a:buNone/>
            </a:pPr>
            <a:r>
              <a:rPr lang="en-US" altLang="zh-CN" sz="2000" b="1" dirty="0"/>
              <a:t>Crowd-sourcing</a:t>
            </a:r>
          </a:p>
          <a:p>
            <a:pPr marL="0" indent="0">
              <a:buNone/>
            </a:pPr>
            <a:r>
              <a:rPr lang="en-US" altLang="zh-CN" sz="2000" dirty="0"/>
              <a:t>Debating mechanism</a:t>
            </a:r>
          </a:p>
          <a:p>
            <a:pPr marL="0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给定问题，多个</a:t>
            </a:r>
            <a:r>
              <a:rPr lang="en-US" altLang="zh-CN" sz="2000" dirty="0"/>
              <a:t>agents</a:t>
            </a:r>
            <a:r>
              <a:rPr lang="zh-CN" altLang="en-US" sz="2000" dirty="0"/>
              <a:t>给出不同回答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回答不一致的话，结合别人的回答，提供更新的回答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不断迭代，直到达成共识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9680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1.2.1</a:t>
            </a:r>
            <a:r>
              <a:rPr lang="zh-CN" altLang="en-US" sz="3600" dirty="0"/>
              <a:t> </a:t>
            </a:r>
            <a:r>
              <a:rPr lang="en-US" altLang="zh-CN" sz="3600" dirty="0"/>
              <a:t>Capability Acquisition without Fine-tuning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机理工程</a:t>
            </a:r>
            <a:r>
              <a:rPr lang="en-US" altLang="zh-CN" sz="2000" b="1" dirty="0"/>
              <a:t> (Mechanism Engineering)</a:t>
            </a:r>
          </a:p>
          <a:p>
            <a:pPr marL="0" indent="0">
              <a:buNone/>
            </a:pPr>
            <a:r>
              <a:rPr lang="en-US" altLang="zh-CN" sz="2000" b="1" dirty="0"/>
              <a:t>Experience Accumulation</a:t>
            </a:r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r>
              <a:rPr lang="en-US" altLang="zh-CN" sz="2000" dirty="0"/>
              <a:t>Skill</a:t>
            </a:r>
            <a:r>
              <a:rPr lang="zh-CN" altLang="en-US" sz="2000" dirty="0"/>
              <a:t> </a:t>
            </a:r>
            <a:r>
              <a:rPr lang="en-US" altLang="zh-CN" sz="2000" dirty="0"/>
              <a:t>Library</a:t>
            </a:r>
            <a:r>
              <a:rPr lang="zh-CN" altLang="en-US" sz="2000" dirty="0"/>
              <a:t>中的每个</a:t>
            </a:r>
            <a:r>
              <a:rPr lang="en-US" altLang="zh-CN" sz="2000" dirty="0"/>
              <a:t>skill</a:t>
            </a:r>
            <a:r>
              <a:rPr lang="zh-CN" altLang="en-US" sz="2000" dirty="0"/>
              <a:t>对应代码，代码根据环境反馈和自我校验，不断改进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BF5D73-3E72-4241-43AC-A2BD0202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576336"/>
            <a:ext cx="7245628" cy="31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60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 LLM-based Autonomous Agent Application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社会科学</a:t>
            </a:r>
            <a:endParaRPr lang="en-US" altLang="zh-CN" sz="2400" dirty="0"/>
          </a:p>
          <a:p>
            <a:r>
              <a:rPr lang="zh-CN" altLang="en-US" sz="2000" dirty="0"/>
              <a:t>心理：让</a:t>
            </a:r>
            <a:r>
              <a:rPr lang="en-US" altLang="zh-CN" sz="2000" dirty="0"/>
              <a:t>LLM</a:t>
            </a:r>
            <a:r>
              <a:rPr lang="zh-CN" altLang="en-US" sz="2000" dirty="0"/>
              <a:t>假装人类完成心理测试；提供心理支持</a:t>
            </a:r>
            <a:endParaRPr lang="en-US" altLang="zh-CN" sz="2000" dirty="0"/>
          </a:p>
          <a:p>
            <a:r>
              <a:rPr lang="zh-CN" altLang="en-US" sz="2000" dirty="0"/>
              <a:t>政治学和经济：意识形态检测和预测模式；政治演讲中的话语结构和说服点；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 模拟人类经济行为</a:t>
            </a:r>
            <a:endParaRPr lang="en-US" altLang="zh-CN" sz="2000" dirty="0"/>
          </a:p>
          <a:p>
            <a:r>
              <a:rPr lang="zh-CN" altLang="en-US" sz="2000" dirty="0"/>
              <a:t>社会模拟：虚拟社区</a:t>
            </a:r>
            <a:r>
              <a:rPr lang="en-US" altLang="zh-CN" sz="2000" dirty="0"/>
              <a:t>/</a:t>
            </a:r>
            <a:r>
              <a:rPr lang="zh-CN" altLang="en-US" sz="2000" dirty="0"/>
              <a:t>小镇</a:t>
            </a:r>
            <a:r>
              <a:rPr lang="en-US" altLang="zh-CN" sz="2000" dirty="0"/>
              <a:t>/</a:t>
            </a:r>
            <a:r>
              <a:rPr lang="zh-CN" altLang="en-US" sz="2000" dirty="0"/>
              <a:t>学校，研究不同性格</a:t>
            </a:r>
            <a:r>
              <a:rPr lang="en-US" altLang="zh-CN" sz="2000" dirty="0"/>
              <a:t>/</a:t>
            </a:r>
            <a:r>
              <a:rPr lang="zh-CN" altLang="en-US" sz="2000" dirty="0"/>
              <a:t>行为的人，对于决策者</a:t>
            </a:r>
            <a:r>
              <a:rPr lang="en-US" altLang="zh-CN" sz="2000" dirty="0"/>
              <a:t>/</a:t>
            </a:r>
            <a:r>
              <a:rPr lang="zh-CN" altLang="en-US" sz="2000" dirty="0"/>
              <a:t>社会网络</a:t>
            </a:r>
            <a:r>
              <a:rPr lang="en-US" altLang="zh-CN" sz="2000" dirty="0"/>
              <a:t>/</a:t>
            </a:r>
            <a:r>
              <a:rPr lang="zh-CN" altLang="en-US" sz="2000" dirty="0"/>
              <a:t>儿童教育</a:t>
            </a:r>
            <a:r>
              <a:rPr lang="en-US" altLang="zh-CN" sz="2000" dirty="0"/>
              <a:t>/</a:t>
            </a:r>
            <a:r>
              <a:rPr lang="zh-CN" altLang="en-US" sz="2000" dirty="0"/>
              <a:t>信息传递等的影响</a:t>
            </a:r>
            <a:endParaRPr lang="en-US" altLang="zh-CN" sz="2000" dirty="0"/>
          </a:p>
          <a:p>
            <a:r>
              <a:rPr lang="zh-CN" altLang="en-US" sz="2000" dirty="0"/>
              <a:t>法学：模拟法官决策过程；法律信息检索和回答</a:t>
            </a:r>
            <a:endParaRPr lang="en-US" altLang="zh-CN" sz="2000" dirty="0"/>
          </a:p>
          <a:p>
            <a:r>
              <a:rPr lang="zh-CN" altLang="en-US" sz="2000" dirty="0"/>
              <a:t>研究助手：生成摘要，抽取关键词，写作助手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48549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 LLM-based Autonomous Agent Application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自然科学</a:t>
            </a:r>
            <a:endParaRPr lang="en-US" altLang="zh-CN" sz="2400" dirty="0"/>
          </a:p>
          <a:p>
            <a:r>
              <a:rPr lang="zh-CN" altLang="en-US" sz="2000" dirty="0"/>
              <a:t>文档和数据管理：收集网络信息；从文本中抽取重要信息；</a:t>
            </a:r>
            <a:endParaRPr lang="en-US" altLang="zh-CN" sz="2000" dirty="0"/>
          </a:p>
          <a:p>
            <a:r>
              <a:rPr lang="zh-CN" altLang="en-US" sz="2000" dirty="0"/>
              <a:t>实验助手：自动化实验的设计、规划和执行；调用</a:t>
            </a:r>
            <a:r>
              <a:rPr lang="en-US" altLang="zh-CN" sz="2000" dirty="0"/>
              <a:t>/</a:t>
            </a:r>
            <a:r>
              <a:rPr lang="zh-CN" altLang="en-US" sz="2000" dirty="0"/>
              <a:t>推荐科学工具</a:t>
            </a:r>
            <a:endParaRPr lang="en-US" altLang="zh-CN" sz="2000" dirty="0"/>
          </a:p>
          <a:p>
            <a:r>
              <a:rPr lang="zh-CN" altLang="en-US" sz="2000" dirty="0"/>
              <a:t>教育：实验教学系统；数学；代码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18534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2. LLM-based Autonomous Agent Application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工程</a:t>
            </a:r>
          </a:p>
          <a:p>
            <a:r>
              <a:rPr lang="zh-CN" altLang="en-US" sz="2000" dirty="0"/>
              <a:t>土木工程：设计、优化建筑物的复杂结构</a:t>
            </a:r>
            <a:endParaRPr lang="en-US" altLang="zh-CN" sz="2000" dirty="0"/>
          </a:p>
          <a:p>
            <a:r>
              <a:rPr lang="zh-CN" altLang="en-US" sz="2000" dirty="0"/>
              <a:t>软件工程：编程；测试；</a:t>
            </a:r>
            <a:r>
              <a:rPr lang="en-US" altLang="zh-CN" sz="2000" dirty="0"/>
              <a:t>debug</a:t>
            </a:r>
            <a:r>
              <a:rPr lang="zh-CN" altLang="en-US" sz="2000" dirty="0"/>
              <a:t>；文档生成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DBGPT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工业自动化：协调一系列的原子功能和技巧完成生产任务</a:t>
            </a:r>
            <a:endParaRPr lang="en-US" altLang="zh-CN" sz="2000" dirty="0"/>
          </a:p>
          <a:p>
            <a:r>
              <a:rPr lang="zh-CN" altLang="en-US" sz="2000" dirty="0"/>
              <a:t>机器人</a:t>
            </a:r>
            <a:r>
              <a:rPr lang="en-US" altLang="zh-CN" sz="2000" dirty="0"/>
              <a:t>/</a:t>
            </a:r>
            <a:r>
              <a:rPr lang="zh-CN" altLang="en-US" sz="2000" dirty="0"/>
              <a:t>具身智能：在环境中 规划、推理、协同的能力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CA985E-586C-BB40-7084-35F18D7F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85" y="1631166"/>
            <a:ext cx="6033615" cy="25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37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 LLM-based Autonomous Agent Evaluation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主观评测</a:t>
            </a:r>
            <a:endParaRPr lang="en-US" altLang="zh-CN" sz="2000" b="1" dirty="0"/>
          </a:p>
          <a:p>
            <a:r>
              <a:rPr lang="zh-CN" altLang="en-US" sz="2000" dirty="0"/>
              <a:t>人类标注：让人类 打分、比较排序</a:t>
            </a:r>
            <a:endParaRPr lang="en-US" altLang="zh-CN" sz="2000" dirty="0"/>
          </a:p>
          <a:p>
            <a:r>
              <a:rPr lang="zh-CN" altLang="en-US" sz="2000" dirty="0"/>
              <a:t>图灵测试：让人类区分</a:t>
            </a:r>
            <a:r>
              <a:rPr lang="en-US" altLang="zh-CN" sz="2000" dirty="0"/>
              <a:t>agent</a:t>
            </a:r>
            <a:r>
              <a:rPr lang="zh-CN" altLang="en-US" sz="2000" dirty="0"/>
              <a:t>和人类产生的输出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（效果好</a:t>
            </a:r>
            <a:r>
              <a:rPr lang="en-US" altLang="zh-CN" sz="2000" dirty="0"/>
              <a:t>--</a:t>
            </a:r>
            <a:r>
              <a:rPr lang="zh-CN" altLang="en-US" sz="2000" dirty="0"/>
              <a:t>成本高，低效，人种偏见）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LLM</a:t>
            </a:r>
            <a:r>
              <a:rPr lang="zh-CN" altLang="en-US" sz="2000" dirty="0"/>
              <a:t>，尤其</a:t>
            </a:r>
            <a:r>
              <a:rPr lang="en-US" altLang="zh-CN" sz="2000" dirty="0" err="1"/>
              <a:t>ChatGPT</a:t>
            </a:r>
            <a:r>
              <a:rPr lang="zh-CN" altLang="en-US" sz="2000" dirty="0"/>
              <a:t>进行评测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29304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 LLM-based Autonomous Agent Evaluation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客观评测</a:t>
            </a:r>
            <a:endParaRPr lang="en-US" altLang="zh-CN" sz="2000" b="1" dirty="0"/>
          </a:p>
          <a:p>
            <a:r>
              <a:rPr lang="zh-CN" altLang="en-US" sz="2000" dirty="0"/>
              <a:t>指标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任务成功：准确率，成功率，覆盖率，奖励</a:t>
            </a:r>
            <a:r>
              <a:rPr lang="en-US" altLang="zh-CN" sz="2000" dirty="0"/>
              <a:t>/</a:t>
            </a:r>
            <a:r>
              <a:rPr lang="zh-CN" altLang="en-US" sz="2000" dirty="0"/>
              <a:t>打分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人类相似：轨迹</a:t>
            </a:r>
            <a:r>
              <a:rPr lang="en-US" altLang="zh-CN" sz="2000" dirty="0"/>
              <a:t>/</a:t>
            </a:r>
            <a:r>
              <a:rPr lang="zh-CN" altLang="en-US" sz="2000" dirty="0"/>
              <a:t>位置准确率，对话相似度，人类回答相似度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效率：规划长度，开发代价，推理速度，对话数量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场景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真实世界模拟：游戏，交互模拟器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社会：模拟社会环境，用协同任务评估比如团队合作技巧，辩论分析能力等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多任务：不同领域任务，评估开放环境中的泛化能力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--</a:t>
            </a:r>
            <a:r>
              <a:rPr lang="zh-CN" altLang="en-US" sz="2000" dirty="0"/>
              <a:t>软件测试：生成测试样例，复现</a:t>
            </a:r>
            <a:r>
              <a:rPr lang="en-US" altLang="zh-CN" sz="2000" dirty="0"/>
              <a:t>bug</a:t>
            </a:r>
            <a:r>
              <a:rPr lang="zh-CN" altLang="en-US" sz="2000" dirty="0"/>
              <a:t>，</a:t>
            </a:r>
            <a:r>
              <a:rPr lang="en-US" altLang="zh-CN" sz="2000" dirty="0"/>
              <a:t>debug</a:t>
            </a:r>
            <a:r>
              <a:rPr lang="zh-CN" altLang="en-US" sz="2000" dirty="0"/>
              <a:t>，和开发者以及外部工具交互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1008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 LLM-based Autonomous Agent Evaluation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基准（</a:t>
            </a:r>
            <a:r>
              <a:rPr lang="en-US" altLang="zh-CN" sz="2000" b="1" dirty="0"/>
              <a:t>Benchmarks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r>
              <a:rPr lang="zh-CN" altLang="en-US" sz="2000" dirty="0"/>
              <a:t>真实世界挑战</a:t>
            </a:r>
            <a:endParaRPr lang="en-US" altLang="zh-CN" sz="2000" dirty="0"/>
          </a:p>
          <a:p>
            <a:r>
              <a:rPr lang="zh-CN" altLang="en-US" sz="2000" dirty="0"/>
              <a:t>社会能力</a:t>
            </a:r>
            <a:endParaRPr lang="en-US" altLang="zh-CN" sz="2000" dirty="0"/>
          </a:p>
          <a:p>
            <a:r>
              <a:rPr lang="zh-CN" altLang="en-US" sz="2000" dirty="0"/>
              <a:t>产品查找和检索</a:t>
            </a:r>
            <a:endParaRPr lang="en-US" altLang="zh-CN" sz="2000" dirty="0"/>
          </a:p>
          <a:p>
            <a:r>
              <a:rPr lang="zh-CN" altLang="en-US" sz="2000" dirty="0"/>
              <a:t>调用工具</a:t>
            </a:r>
            <a:endParaRPr lang="en-US" altLang="zh-CN" sz="2000" dirty="0"/>
          </a:p>
          <a:p>
            <a:r>
              <a:rPr lang="zh-CN" altLang="en-US" sz="2000" dirty="0"/>
              <a:t>安全性</a:t>
            </a:r>
            <a:endParaRPr lang="en-US" altLang="zh-CN" sz="2000" dirty="0"/>
          </a:p>
          <a:p>
            <a:r>
              <a:rPr lang="zh-CN" altLang="en-US" sz="2000" dirty="0"/>
              <a:t>协作能力</a:t>
            </a:r>
            <a:endParaRPr lang="en-US" altLang="zh-CN" sz="2000" dirty="0"/>
          </a:p>
          <a:p>
            <a:r>
              <a:rPr lang="zh-CN" altLang="en-US" sz="2000" dirty="0"/>
              <a:t>情绪调节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。。。。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1295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</a:t>
            </a:r>
            <a:r>
              <a:rPr lang="zh-CN" altLang="en-US" sz="3600" dirty="0"/>
              <a:t> </a:t>
            </a:r>
            <a:r>
              <a:rPr lang="en-US" altLang="zh-CN" sz="3600" dirty="0"/>
              <a:t>LLM-based Autonomous Agent Construction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两个关键方面：</a:t>
            </a:r>
            <a:endParaRPr lang="en-US" altLang="zh-CN" sz="2000" dirty="0"/>
          </a:p>
          <a:p>
            <a:r>
              <a:rPr lang="zh-CN" altLang="en" sz="2000" dirty="0"/>
              <a:t>设计</a:t>
            </a:r>
            <a:r>
              <a:rPr lang="zh-CN" altLang="en-US" sz="2000" dirty="0"/>
              <a:t>什么样的结构从而更好使用</a:t>
            </a:r>
            <a:r>
              <a:rPr lang="en-US" altLang="zh-CN" sz="2000" dirty="0"/>
              <a:t>LLM—</a:t>
            </a:r>
            <a:r>
              <a:rPr lang="zh-CN" altLang="en-US" sz="2000" dirty="0"/>
              <a:t>结构设计</a:t>
            </a:r>
            <a:endParaRPr lang="en-US" altLang="zh-CN" sz="2000" dirty="0"/>
          </a:p>
          <a:p>
            <a:r>
              <a:rPr lang="zh-CN" altLang="en-US" sz="2000" dirty="0"/>
              <a:t>如何让</a:t>
            </a:r>
            <a:r>
              <a:rPr lang="en-US" altLang="zh-CN" sz="2000" dirty="0"/>
              <a:t>LLM</a:t>
            </a:r>
            <a:r>
              <a:rPr lang="zh-CN" altLang="en-US" sz="2000" dirty="0"/>
              <a:t>获取完成特定任务的能力</a:t>
            </a:r>
            <a:r>
              <a:rPr lang="en-US" altLang="zh-CN" sz="2000" dirty="0"/>
              <a:t>—</a:t>
            </a:r>
            <a:r>
              <a:rPr lang="zh-CN" altLang="en-US" sz="2000" dirty="0"/>
              <a:t>可获取的能力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40965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4. Challenges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9731" cy="466725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角色扮演能力</a:t>
            </a:r>
            <a:endParaRPr lang="en-US" altLang="zh-CN" sz="2000" dirty="0"/>
          </a:p>
          <a:p>
            <a:r>
              <a:rPr lang="zh-CN" altLang="en-US" sz="2000" dirty="0"/>
              <a:t>泛化人类对齐</a:t>
            </a:r>
            <a:r>
              <a:rPr lang="en-US" altLang="zh-CN" sz="2000" dirty="0"/>
              <a:t>—</a:t>
            </a:r>
            <a:r>
              <a:rPr lang="zh-CN" altLang="en-US" sz="2000" dirty="0"/>
              <a:t>多样人类价值</a:t>
            </a:r>
            <a:endParaRPr lang="en-US" altLang="zh-CN" sz="2000" dirty="0"/>
          </a:p>
          <a:p>
            <a:r>
              <a:rPr lang="en-US" altLang="zh-CN" sz="2000" dirty="0"/>
              <a:t>Prompt</a:t>
            </a:r>
            <a:r>
              <a:rPr lang="zh-CN" altLang="en-US" sz="2000" dirty="0"/>
              <a:t>鲁棒</a:t>
            </a:r>
            <a:endParaRPr lang="en-US" altLang="zh-CN" sz="2000" dirty="0"/>
          </a:p>
          <a:p>
            <a:r>
              <a:rPr lang="zh-CN" altLang="en-US" sz="2000" dirty="0"/>
              <a:t>幻觉</a:t>
            </a:r>
            <a:endParaRPr lang="en-US" altLang="zh-CN" sz="2000" dirty="0"/>
          </a:p>
          <a:p>
            <a:r>
              <a:rPr lang="zh-CN" altLang="en-US" sz="2000" dirty="0"/>
              <a:t>知识边界</a:t>
            </a:r>
            <a:endParaRPr lang="en-US" altLang="zh-CN" sz="2000" dirty="0"/>
          </a:p>
          <a:p>
            <a:r>
              <a:rPr lang="zh-CN" altLang="en-US" sz="2000" dirty="0"/>
              <a:t>效率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4609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</a:t>
            </a:r>
            <a:r>
              <a:rPr lang="zh-CN" altLang="en-US" sz="3600" dirty="0"/>
              <a:t> </a:t>
            </a:r>
            <a:r>
              <a:rPr lang="en-US" altLang="zh-CN" sz="3600" dirty="0"/>
              <a:t>Agent Architecture Design</a:t>
            </a:r>
            <a:endParaRPr kumimoji="1"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C1BF6-16F4-2DFA-2BC8-27171D83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25" y="1318988"/>
            <a:ext cx="9576046" cy="44258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C96441-D4A8-FB27-9A7C-EEE5C7C9BFEC}"/>
              </a:ext>
            </a:extLst>
          </p:cNvPr>
          <p:cNvSpPr txBox="1"/>
          <p:nvPr/>
        </p:nvSpPr>
        <p:spPr>
          <a:xfrm>
            <a:off x="1828801" y="5844208"/>
            <a:ext cx="174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给出角色定位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4E5F43-9AEB-9ACB-7016-F299BD58D860}"/>
              </a:ext>
            </a:extLst>
          </p:cNvPr>
          <p:cNvSpPr txBox="1"/>
          <p:nvPr/>
        </p:nvSpPr>
        <p:spPr>
          <a:xfrm>
            <a:off x="4306956" y="5844208"/>
            <a:ext cx="1885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回忆之前行为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F09A4-2C7D-73F2-18C8-3927CC3F0A88}"/>
              </a:ext>
            </a:extLst>
          </p:cNvPr>
          <p:cNvSpPr txBox="1"/>
          <p:nvPr/>
        </p:nvSpPr>
        <p:spPr>
          <a:xfrm>
            <a:off x="6715539" y="5864086"/>
            <a:ext cx="1885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规划未来行动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94EBF6-488D-6916-B7D8-AC7EAAA56226}"/>
              </a:ext>
            </a:extLst>
          </p:cNvPr>
          <p:cNvSpPr txBox="1"/>
          <p:nvPr/>
        </p:nvSpPr>
        <p:spPr>
          <a:xfrm>
            <a:off x="9019454" y="5844208"/>
            <a:ext cx="208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决策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具体输出</a:t>
            </a:r>
          </a:p>
        </p:txBody>
      </p:sp>
    </p:spTree>
    <p:extLst>
      <p:ext uri="{BB962C8B-B14F-4D97-AF65-F5344CB8AC3E}">
        <p14:creationId xmlns:p14="http://schemas.microsoft.com/office/powerpoint/2010/main" val="292937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1.1.1 Profiling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作用：给出</a:t>
            </a:r>
            <a:r>
              <a:rPr lang="en-US" altLang="zh-CN" sz="2000" dirty="0"/>
              <a:t>agent</a:t>
            </a:r>
            <a:r>
              <a:rPr lang="zh-CN" altLang="en-US" sz="2000" dirty="0"/>
              <a:t>角色的信息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" sz="2000" dirty="0"/>
              <a:t>简介内容</a:t>
            </a:r>
            <a:r>
              <a:rPr lang="zh-CN" altLang="en-US" sz="2000" dirty="0"/>
              <a:t>（放在</a:t>
            </a:r>
            <a:r>
              <a:rPr lang="en-US" altLang="zh-CN" sz="2000" dirty="0"/>
              <a:t>prompt</a:t>
            </a:r>
            <a:r>
              <a:rPr lang="zh-CN" altLang="en-US" sz="2000" dirty="0"/>
              <a:t>中）：</a:t>
            </a:r>
            <a:endParaRPr lang="en-US" altLang="zh-CN" sz="2000" dirty="0"/>
          </a:p>
          <a:p>
            <a:r>
              <a:rPr lang="zh-CN" altLang="en-US" sz="1800" dirty="0"/>
              <a:t>个人信息</a:t>
            </a:r>
            <a:r>
              <a:rPr lang="en-US" altLang="zh-CN" sz="1800" dirty="0"/>
              <a:t>—</a:t>
            </a:r>
            <a:r>
              <a:rPr lang="zh-CN" altLang="en-US" sz="1800" dirty="0"/>
              <a:t>年龄、性别、职业</a:t>
            </a:r>
            <a:endParaRPr lang="en-US" altLang="zh-CN" sz="1800" dirty="0"/>
          </a:p>
          <a:p>
            <a:r>
              <a:rPr lang="zh-CN" altLang="en-US" sz="1800" dirty="0"/>
              <a:t>心理</a:t>
            </a:r>
            <a:r>
              <a:rPr lang="zh-CN" altLang="en" sz="1800" dirty="0"/>
              <a:t>信息</a:t>
            </a:r>
            <a:r>
              <a:rPr lang="en-US" altLang="zh-CN" sz="1800" dirty="0"/>
              <a:t>—</a:t>
            </a:r>
            <a:r>
              <a:rPr lang="zh-CN" altLang="en-US" sz="1800" dirty="0"/>
              <a:t>个性</a:t>
            </a:r>
            <a:endParaRPr lang="en-US" altLang="zh-CN" sz="1800" dirty="0"/>
          </a:p>
          <a:p>
            <a:r>
              <a:rPr lang="zh-CN" altLang="en-US" sz="1800" dirty="0"/>
              <a:t>社会信息</a:t>
            </a:r>
            <a:r>
              <a:rPr lang="en-US" altLang="zh-CN" sz="1800" dirty="0"/>
              <a:t>—</a:t>
            </a:r>
            <a:r>
              <a:rPr lang="zh-CN" altLang="en-US" sz="1800" dirty="0"/>
              <a:t>和其他</a:t>
            </a:r>
            <a:r>
              <a:rPr lang="en-US" altLang="zh-CN" sz="1800" dirty="0"/>
              <a:t>agent</a:t>
            </a:r>
            <a:r>
              <a:rPr lang="zh-CN" altLang="en-US" sz="1800" dirty="0"/>
              <a:t>关系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生成简介方法：</a:t>
            </a:r>
            <a:endParaRPr lang="en-US" altLang="zh-CN" sz="2000" dirty="0"/>
          </a:p>
          <a:p>
            <a:r>
              <a:rPr lang="zh-CN" altLang="en-US" sz="1800" dirty="0"/>
              <a:t>手工</a:t>
            </a:r>
            <a:r>
              <a:rPr lang="en-US" altLang="zh-CN" sz="1800" dirty="0"/>
              <a:t>/</a:t>
            </a:r>
            <a:r>
              <a:rPr lang="zh-CN" altLang="en-US" sz="1800" dirty="0"/>
              <a:t>人工给定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生成：给出简介包含的内容</a:t>
            </a:r>
            <a:r>
              <a:rPr lang="en-US" altLang="zh-CN" sz="1800" dirty="0"/>
              <a:t>-&gt;</a:t>
            </a:r>
            <a:r>
              <a:rPr lang="zh-CN" altLang="en-US" sz="1800" dirty="0"/>
              <a:t>给出已有简介作为示例</a:t>
            </a:r>
            <a:r>
              <a:rPr lang="en-US" altLang="zh-CN" sz="1800" dirty="0"/>
              <a:t>-&gt;LLM</a:t>
            </a:r>
            <a:r>
              <a:rPr lang="zh-CN" altLang="en-US" sz="1800" dirty="0"/>
              <a:t>生成所有</a:t>
            </a:r>
            <a:r>
              <a:rPr lang="en-US" altLang="zh-CN" sz="1800" dirty="0"/>
              <a:t>agent</a:t>
            </a:r>
            <a:r>
              <a:rPr lang="zh-CN" altLang="en-US" sz="1800" dirty="0"/>
              <a:t>的简介</a:t>
            </a:r>
            <a:endParaRPr lang="en-US" altLang="zh-CN" sz="1800" dirty="0"/>
          </a:p>
          <a:p>
            <a:r>
              <a:rPr lang="zh-CN" altLang="en-US" sz="1800" dirty="0"/>
              <a:t>数据集对齐：将数据集中的真实个人信息，用自然语言组织后放进</a:t>
            </a:r>
            <a:r>
              <a:rPr lang="en-US" altLang="zh-CN" sz="1800" dirty="0"/>
              <a:t>prompt</a:t>
            </a:r>
          </a:p>
          <a:p>
            <a:pPr marL="0" indent="0">
              <a:buNone/>
            </a:pPr>
            <a:r>
              <a:rPr lang="zh-CN" altLang="en-US" sz="2000" dirty="0"/>
              <a:t>三个方法可以组合使用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0680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1.1.2 Memory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作用：存放从环境接收的信息，使用记忆改进未来行动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400" b="1" dirty="0"/>
              <a:t>结构</a:t>
            </a:r>
            <a:r>
              <a:rPr lang="zh-CN" altLang="en-US" sz="2000" dirty="0"/>
              <a:t>（短期记忆</a:t>
            </a:r>
            <a:r>
              <a:rPr lang="en-US" altLang="zh-CN" sz="2000" dirty="0"/>
              <a:t>-</a:t>
            </a:r>
            <a:r>
              <a:rPr lang="zh-CN" altLang="en-US" sz="2000" dirty="0"/>
              <a:t>输入，长期记忆</a:t>
            </a:r>
            <a:r>
              <a:rPr lang="en-US" altLang="zh-CN" sz="2000" dirty="0"/>
              <a:t>-</a:t>
            </a:r>
            <a:r>
              <a:rPr lang="zh-CN" altLang="en-US" sz="2000" dirty="0"/>
              <a:t>外部向量存储）：</a:t>
            </a:r>
            <a:endParaRPr lang="en-US" altLang="zh-CN" sz="2000" dirty="0"/>
          </a:p>
          <a:p>
            <a:r>
              <a:rPr lang="zh-CN" altLang="en-US" sz="1800" dirty="0"/>
              <a:t>统一记忆：记忆信息直接记录在</a:t>
            </a:r>
            <a:r>
              <a:rPr lang="en-US" altLang="zh-CN" sz="1800" dirty="0"/>
              <a:t>prompt</a:t>
            </a:r>
            <a:r>
              <a:rPr lang="zh-CN" altLang="en-US" sz="1800" dirty="0"/>
              <a:t>中，比如对话</a:t>
            </a:r>
            <a:r>
              <a:rPr lang="en-US" altLang="zh-CN" sz="1800" dirty="0"/>
              <a:t>—</a:t>
            </a:r>
            <a:r>
              <a:rPr lang="zh-CN" altLang="en-US" sz="1800" dirty="0"/>
              <a:t>对于窗口长度和处理长上下文能力有高要求</a:t>
            </a:r>
            <a:endParaRPr lang="en-US" altLang="zh-CN" sz="1800" dirty="0"/>
          </a:p>
          <a:p>
            <a:r>
              <a:rPr lang="zh-CN" altLang="en-US" sz="1800" dirty="0"/>
              <a:t>混合记忆：显式建模人类短期和长期记忆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短期记忆：</a:t>
            </a:r>
            <a:r>
              <a:rPr lang="en-US" altLang="zh-CN" sz="1800" dirty="0"/>
              <a:t>agent</a:t>
            </a:r>
            <a:r>
              <a:rPr lang="zh-CN" altLang="en-US" sz="1800" dirty="0"/>
              <a:t>当前的情况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长期记忆：</a:t>
            </a:r>
            <a:r>
              <a:rPr lang="en-US" altLang="zh-CN" sz="1800" dirty="0"/>
              <a:t>agent</a:t>
            </a:r>
            <a:r>
              <a:rPr lang="zh-CN" altLang="en-US" sz="1800" dirty="0"/>
              <a:t>过去的行为和思考（存储在向量数据库中，用当前行为通过向量相似度检索）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1436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1.1.2 Memory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作用：存放从环境接收的信息，使用记忆改进未来行动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400" b="1" dirty="0"/>
              <a:t>结构</a:t>
            </a:r>
            <a:r>
              <a:rPr lang="zh-CN" altLang="en-US" sz="2000" dirty="0"/>
              <a:t>（短期记忆</a:t>
            </a:r>
            <a:r>
              <a:rPr lang="en-US" altLang="zh-CN" sz="2000" dirty="0"/>
              <a:t>-</a:t>
            </a:r>
            <a:r>
              <a:rPr lang="zh-CN" altLang="en-US" sz="2000" dirty="0"/>
              <a:t>输入，长期记忆</a:t>
            </a:r>
            <a:r>
              <a:rPr lang="en-US" altLang="zh-CN" sz="2000" dirty="0"/>
              <a:t>-</a:t>
            </a:r>
            <a:r>
              <a:rPr lang="zh-CN" altLang="en-US" sz="2000" dirty="0"/>
              <a:t>外部向量存储）：</a:t>
            </a:r>
            <a:endParaRPr lang="en-US" altLang="zh-CN" sz="2000" dirty="0"/>
          </a:p>
          <a:p>
            <a:r>
              <a:rPr lang="zh-CN" altLang="en-US" sz="1800" dirty="0"/>
              <a:t>统一记忆：记忆信息直接记录在</a:t>
            </a:r>
            <a:r>
              <a:rPr lang="en-US" altLang="zh-CN" sz="1800" dirty="0"/>
              <a:t>prompt</a:t>
            </a:r>
            <a:r>
              <a:rPr lang="zh-CN" altLang="en-US" sz="1800" dirty="0"/>
              <a:t>中，比如对话</a:t>
            </a:r>
            <a:r>
              <a:rPr lang="en-US" altLang="zh-CN" sz="1800" dirty="0"/>
              <a:t>—</a:t>
            </a:r>
            <a:r>
              <a:rPr lang="zh-CN" altLang="en-US" sz="1800" dirty="0"/>
              <a:t>对于窗口长度和处理长上下文能力有高要求</a:t>
            </a:r>
            <a:endParaRPr lang="en-US" altLang="zh-CN" sz="1800" dirty="0"/>
          </a:p>
          <a:p>
            <a:r>
              <a:rPr lang="zh-CN" altLang="en-US" sz="1800" dirty="0"/>
              <a:t>混合记忆：显式建模人类短期和长期记忆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短期记忆：</a:t>
            </a:r>
            <a:r>
              <a:rPr lang="en-US" altLang="zh-CN" sz="1800" dirty="0"/>
              <a:t>agent</a:t>
            </a:r>
            <a:r>
              <a:rPr lang="zh-CN" altLang="en-US" sz="1800" dirty="0"/>
              <a:t>当前的情况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长期记忆：</a:t>
            </a:r>
            <a:r>
              <a:rPr lang="en-US" altLang="zh-CN" sz="1800" dirty="0"/>
              <a:t>agent</a:t>
            </a:r>
            <a:r>
              <a:rPr lang="zh-CN" altLang="en-US" sz="1800" dirty="0"/>
              <a:t>过去的行为和思考（存储在向量数据库中，用当前行为通过向量相似度检索）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A401AE-6AA9-C246-A62E-4928E8A6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70" y="1441174"/>
            <a:ext cx="10098290" cy="54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0A8FA-01BC-A349-685F-DF102649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1.1.2 Memory Module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4DCBD7-4980-4BED-2B45-43BD17FD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04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形式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1800" dirty="0"/>
              <a:t>自然语言：灵活可理解；语意信息丰富，提供完整信号给</a:t>
            </a:r>
            <a:r>
              <a:rPr lang="en-US" altLang="zh-CN" sz="1800" dirty="0"/>
              <a:t>agent</a:t>
            </a:r>
          </a:p>
          <a:p>
            <a:r>
              <a:rPr lang="en-US" altLang="zh-CN" sz="1800" dirty="0"/>
              <a:t>Embeddings</a:t>
            </a:r>
            <a:r>
              <a:rPr lang="zh-CN" altLang="en-US" sz="1800" dirty="0"/>
              <a:t>：检索和读取效率更高</a:t>
            </a:r>
            <a:endParaRPr lang="en-US" altLang="zh-CN" sz="1800" dirty="0"/>
          </a:p>
          <a:p>
            <a:r>
              <a:rPr lang="en-US" altLang="zh-CN" sz="1800" dirty="0"/>
              <a:t>Databases</a:t>
            </a:r>
            <a:r>
              <a:rPr lang="zh-CN" altLang="en-US" sz="1800" dirty="0"/>
              <a:t>：更全面高效地操纵记忆。</a:t>
            </a:r>
            <a:r>
              <a:rPr lang="en-US" altLang="zh-CN" sz="1800" dirty="0"/>
              <a:t>Agent</a:t>
            </a:r>
            <a:r>
              <a:rPr lang="zh-CN" altLang="en-US" sz="1800" dirty="0"/>
              <a:t>用</a:t>
            </a:r>
            <a:r>
              <a:rPr lang="en-US" altLang="zh-CN" sz="1800" dirty="0"/>
              <a:t>SQL</a:t>
            </a:r>
            <a:r>
              <a:rPr lang="zh-CN" altLang="en-US" sz="1800" dirty="0"/>
              <a:t>对于记忆 增删改查</a:t>
            </a:r>
            <a:endParaRPr lang="en-US" altLang="zh-CN" sz="1800" dirty="0"/>
          </a:p>
          <a:p>
            <a:r>
              <a:rPr lang="zh-CN" altLang="en-US" sz="1800" dirty="0"/>
              <a:t>结构化列表：</a:t>
            </a:r>
            <a:r>
              <a:rPr lang="en-US" altLang="zh-CN" sz="1800" dirty="0"/>
              <a:t>agent</a:t>
            </a:r>
            <a:r>
              <a:rPr lang="zh-CN" altLang="en-US" sz="1800" dirty="0"/>
              <a:t>当前的情况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可以组合使用，比如</a:t>
            </a:r>
            <a:r>
              <a:rPr lang="en-US" altLang="zh-CN" sz="1800" dirty="0"/>
              <a:t>key-value</a:t>
            </a:r>
            <a:r>
              <a:rPr lang="zh-CN" altLang="en-US" sz="1800" dirty="0"/>
              <a:t> </a:t>
            </a:r>
            <a:r>
              <a:rPr lang="en-US" altLang="zh-CN" sz="1800" dirty="0"/>
              <a:t>list</a:t>
            </a:r>
            <a:r>
              <a:rPr lang="zh-CN" altLang="en-US" sz="1800" dirty="0"/>
              <a:t>，</a:t>
            </a:r>
            <a:r>
              <a:rPr lang="en-US" altLang="zh-CN" sz="1800" dirty="0"/>
              <a:t>key</a:t>
            </a:r>
            <a:r>
              <a:rPr lang="zh-CN" altLang="en-US" sz="1800" dirty="0"/>
              <a:t>是</a:t>
            </a:r>
            <a:r>
              <a:rPr lang="en-US" altLang="zh-CN" sz="1800" dirty="0" err="1"/>
              <a:t>emb</a:t>
            </a:r>
            <a:r>
              <a:rPr lang="zh-CN" altLang="en-US" sz="1800" dirty="0"/>
              <a:t>，</a:t>
            </a:r>
            <a:r>
              <a:rPr lang="en-US" altLang="zh-CN" sz="1800" dirty="0"/>
              <a:t>value</a:t>
            </a:r>
            <a:r>
              <a:rPr lang="zh-CN" altLang="en-US" sz="1800" dirty="0"/>
              <a:t>是自然语言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48464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11315</TotalTime>
  <Words>1996</Words>
  <Application>Microsoft Macintosh PowerPoint</Application>
  <PresentationFormat>宽屏</PresentationFormat>
  <Paragraphs>268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A Survey on Large Language Model based Autonomous Agents</vt:lpstr>
      <vt:lpstr>LLM-based Autonomous Agents</vt:lpstr>
      <vt:lpstr>目录</vt:lpstr>
      <vt:lpstr>1. LLM-based Autonomous Agent Construction</vt:lpstr>
      <vt:lpstr>1.1 Agent Architecture Design</vt:lpstr>
      <vt:lpstr>1.1.1 Profiling Module</vt:lpstr>
      <vt:lpstr>1.1.2 Memory Module</vt:lpstr>
      <vt:lpstr>1.1.2 Memory Module</vt:lpstr>
      <vt:lpstr>1.1.2 Memory Module</vt:lpstr>
      <vt:lpstr>1.1.2 Memory Module</vt:lpstr>
      <vt:lpstr>1.1.2 Memory Module</vt:lpstr>
      <vt:lpstr>1.1.3 Planning Module</vt:lpstr>
      <vt:lpstr>1.1.3 Planning Module</vt:lpstr>
      <vt:lpstr>1.1.3 Planning Module</vt:lpstr>
      <vt:lpstr>1.1.3 Planning Module</vt:lpstr>
      <vt:lpstr>1.1.3 Planning Module</vt:lpstr>
      <vt:lpstr>1.1.3 Planning Module</vt:lpstr>
      <vt:lpstr>1.1.3 Planning Module</vt:lpstr>
      <vt:lpstr>1.1.3 Planning Module</vt:lpstr>
      <vt:lpstr>1.1.3 Planning Module</vt:lpstr>
      <vt:lpstr>1.1.3 Action Module</vt:lpstr>
      <vt:lpstr>1.1.3 Action Module</vt:lpstr>
      <vt:lpstr>1.1.3 Action Module</vt:lpstr>
      <vt:lpstr>1.1.3 Action Module</vt:lpstr>
      <vt:lpstr>1.1.3 Action Module</vt:lpstr>
      <vt:lpstr>1.1.3 Action Module</vt:lpstr>
      <vt:lpstr>1.2 Agent Capability Acquisition</vt:lpstr>
      <vt:lpstr>1.2.1 Capability Acquisition with Fine-tuning</vt:lpstr>
      <vt:lpstr>1.2.1 Capability Acquisition without Fine-tuning</vt:lpstr>
      <vt:lpstr>1.2.1 Capability Acquisition without Fine-tuning</vt:lpstr>
      <vt:lpstr>1.2.1 Capability Acquisition without Fine-tuning</vt:lpstr>
      <vt:lpstr>1.2.1 Capability Acquisition without Fine-tuning</vt:lpstr>
      <vt:lpstr>1.2.1 Capability Acquisition without Fine-tuning</vt:lpstr>
      <vt:lpstr>2. LLM-based Autonomous Agent Application</vt:lpstr>
      <vt:lpstr>2. LLM-based Autonomous Agent Application</vt:lpstr>
      <vt:lpstr>2. LLM-based Autonomous Agent Application</vt:lpstr>
      <vt:lpstr>3. LLM-based Autonomous Agent Evaluation</vt:lpstr>
      <vt:lpstr>3. LLM-based Autonomous Agent Evaluation</vt:lpstr>
      <vt:lpstr>3. LLM-based Autonomous Agent Evaluation</vt:lpstr>
      <vt:lpstr>4.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AutoSchema</dc:title>
  <dc:creator>心怡 张</dc:creator>
  <cp:lastModifiedBy>文航 施</cp:lastModifiedBy>
  <cp:revision>86</cp:revision>
  <dcterms:created xsi:type="dcterms:W3CDTF">2024-09-13T09:02:02Z</dcterms:created>
  <dcterms:modified xsi:type="dcterms:W3CDTF">2024-10-18T12:21:41Z</dcterms:modified>
</cp:coreProperties>
</file>